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Nunito"/>
      <p:regular r:id="rId26"/>
      <p:bold r:id="rId27"/>
      <p:italic r:id="rId28"/>
      <p:boldItalic r:id="rId29"/>
    </p:embeddedFont>
    <p:embeddedFont>
      <p:font typeface="Montserrat Medium"/>
      <p:regular r:id="rId30"/>
      <p:bold r:id="rId31"/>
      <p:italic r:id="rId32"/>
      <p:boldItalic r:id="rId33"/>
    </p:embeddedFont>
    <p:embeddedFont>
      <p:font typeface="Maven Pro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55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55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regular.fntdata"/><Relationship Id="rId25" Type="http://schemas.openxmlformats.org/officeDocument/2006/relationships/slide" Target="slides/slide20.xml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bold.fntdata"/><Relationship Id="rId30" Type="http://schemas.openxmlformats.org/officeDocument/2006/relationships/font" Target="fonts/MontserratMedium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italic.fntdata"/><Relationship Id="rId13" Type="http://schemas.openxmlformats.org/officeDocument/2006/relationships/slide" Target="slides/slide8.xml"/><Relationship Id="rId35" Type="http://schemas.openxmlformats.org/officeDocument/2006/relationships/font" Target="fonts/MavenPro-bold.fntdata"/><Relationship Id="rId12" Type="http://schemas.openxmlformats.org/officeDocument/2006/relationships/slide" Target="slides/slide7.xml"/><Relationship Id="rId34" Type="http://schemas.openxmlformats.org/officeDocument/2006/relationships/font" Target="fonts/MavenPro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1aa7b93b6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1aa7b93b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1aa7b93b6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1aa7b93b6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1aa7b93b6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1aa7b93b6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1aa7b93b6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1aa7b93b6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1aa7b93b6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1aa7b93b6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1aa7b93b6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1aa7b93b6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1aa7b93b6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1aa7b93b6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1aad9875f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1aad9875f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1aa7b93b60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1aa7b93b60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1aa7b93b60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1aa7b93b6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1aa7b93b6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1aa7b93b6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1aa7b93b60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1aa7b93b60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1a9c9a744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1a9c9a744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510: Vehicle Theft - Over 100,000 incidents, highest category.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624: Assaults - Second highest with ~70,000 incidents.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Consistently high numbers for 330 (Burglary), 354 (Theft), and 740 (Property Crime)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Property and vehicle-related crimes dominate the top 5.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Violent crimes such as assaults remain prevalent.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1a9c9a744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1a9c9a744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rgbClr val="42424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Crime incidents show a steady increase from 2020 to early 2023.</a:t>
            </a:r>
            <a:endParaRPr sz="1400">
              <a:solidFill>
                <a:srgbClr val="42424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rgbClr val="42424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Peaks observed around mid-2022 and early 2023, with over 20,000 incidents in January 2023.</a:t>
            </a:r>
            <a:endParaRPr sz="1400">
              <a:solidFill>
                <a:srgbClr val="42424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rgbClr val="42424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Recent months show a slight decline in incident counts.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1a9c9a744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1a9c9a744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heatmap highlights crime density across Los Angeles County from 2020 to the present.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Downtown Los Angeles emerges as the primary hotspot, with high crime density extending southward through South Central and toward Long Beach.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  <a:t>Red zones indicate the densest areas, helping identify critical regions for intervention.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1a9c9a744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1a9c9a744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Hotspot Areas: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Downtown Los Angeles: Highest concentration of reported crimes.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Koreatown and Hollywood: Other major hotspots.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Surrounding Neighborhoods: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Boyle Heights, Westlake, and South Los Angeles: Areas with significant crime activity.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1a9c9a74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1a9c9a74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  <a:t>dashboard integrates key visualizations from the dataset to highlight crime patterns, trends, and hotspots across Los Angeles. dashboard serves as a critical tool for visualizing actionable insights that can guide law enforcement strategies and community outreach programs.</a:t>
            </a:r>
            <a:b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</a:br>
            <a:b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  <a:t>Dashboard shows:</a:t>
            </a:r>
            <a:b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</a:br>
            <a:b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Overview of Crime Density: Major hotspots, including Downtown Los Angeles and surrounding neighborhoods, are visualized for high-density areas.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Temporal Analysis: Crime trends over time reveal fluctuations in reports by month, helping to identify seasonal or periodic crime surges.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Category Breakdown: Highlights the most reported crime types, showcasing areas of specific concern.</a:t>
            </a:r>
            <a:b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/>
            </a:b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1a9c9a744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1a9c9a744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1b3a63e72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1b3a63e72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 Angeles Crime Statistics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3: Diego Sanchez Rodriguez, Jennifer Mazas, Leonardo Ortiz, William Fung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 Specifications</a:t>
            </a:r>
            <a:endParaRPr/>
          </a:p>
        </p:txBody>
      </p:sp>
      <p:sp>
        <p:nvSpPr>
          <p:cNvPr id="334" name="Google Shape;334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35" name="Google Shape;3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888" y="1502476"/>
            <a:ext cx="8170225" cy="322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Anomaly</a:t>
            </a:r>
            <a:r>
              <a:rPr lang="en-GB"/>
              <a:t> Detection</a:t>
            </a:r>
            <a:endParaRPr/>
          </a:p>
        </p:txBody>
      </p:sp>
      <p:sp>
        <p:nvSpPr>
          <p:cNvPr id="341" name="Google Shape;341;p23"/>
          <p:cNvSpPr txBox="1"/>
          <p:nvPr>
            <p:ph idx="1" type="body"/>
          </p:nvPr>
        </p:nvSpPr>
        <p:spPr>
          <a:xfrm>
            <a:off x="1303800" y="1560300"/>
            <a:ext cx="7030500" cy="29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Finding a</a:t>
            </a:r>
            <a:r>
              <a:rPr lang="en-GB" sz="2400"/>
              <a:t>nomalies in data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Outliers relative to population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Disclaimer</a:t>
            </a:r>
            <a:endParaRPr sz="2400"/>
          </a:p>
        </p:txBody>
      </p:sp>
      <p:pic>
        <p:nvPicPr>
          <p:cNvPr id="342" name="Google Shape;3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790" y="2992700"/>
            <a:ext cx="1784436" cy="20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2825" y="2992700"/>
            <a:ext cx="3606124" cy="203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Anomaly Sample</a:t>
            </a:r>
            <a:endParaRPr/>
          </a:p>
        </p:txBody>
      </p:sp>
      <p:sp>
        <p:nvSpPr>
          <p:cNvPr id="349" name="Google Shape;349;p24"/>
          <p:cNvSpPr txBox="1"/>
          <p:nvPr/>
        </p:nvSpPr>
        <p:spPr>
          <a:xfrm>
            <a:off x="795625" y="1479300"/>
            <a:ext cx="75387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lang="en-GB" sz="2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2021 Period of Anomaly / Crm Code 510</a:t>
            </a:r>
            <a:endParaRPr sz="2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0" name="Google Shape;3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125" y="1878325"/>
            <a:ext cx="7837701" cy="314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it?</a:t>
            </a:r>
            <a:endParaRPr/>
          </a:p>
        </p:txBody>
      </p:sp>
      <p:sp>
        <p:nvSpPr>
          <p:cNvPr id="356" name="Google Shape;356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7" name="Google Shape;3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300" y="1368750"/>
            <a:ext cx="7635502" cy="3784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Anomaly Sample cont.</a:t>
            </a:r>
            <a:endParaRPr/>
          </a:p>
        </p:txBody>
      </p:sp>
      <p:pic>
        <p:nvPicPr>
          <p:cNvPr id="363" name="Google Shape;3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675" y="1711350"/>
            <a:ext cx="8476641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safe is Northeast?</a:t>
            </a:r>
            <a:endParaRPr/>
          </a:p>
        </p:txBody>
      </p:sp>
      <p:pic>
        <p:nvPicPr>
          <p:cNvPr id="369" name="Google Shape;3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525" y="2011425"/>
            <a:ext cx="8307026" cy="206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7525" y="1251125"/>
            <a:ext cx="3270050" cy="349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Northeast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Other Direction</a:t>
            </a:r>
            <a:endParaRPr/>
          </a:p>
        </p:txBody>
      </p:sp>
      <p:pic>
        <p:nvPicPr>
          <p:cNvPr id="381" name="Google Shape;38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363" y="2101974"/>
            <a:ext cx="7975282" cy="217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More Anomalies</a:t>
            </a:r>
            <a:endParaRPr/>
          </a:p>
        </p:txBody>
      </p:sp>
      <p:pic>
        <p:nvPicPr>
          <p:cNvPr id="387" name="Google Shape;38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0275"/>
            <a:ext cx="8839204" cy="2175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3625" y="1407699"/>
            <a:ext cx="3576750" cy="3467826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77th Street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Structure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Processing Information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Data Size: 193.1MB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Source: Kaggle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Important Fields </a:t>
            </a:r>
            <a:br>
              <a:rPr lang="en-GB" sz="2400"/>
            </a:br>
            <a:r>
              <a:rPr lang="en-GB" sz="2400"/>
              <a:t>i.e. Crm CD</a:t>
            </a:r>
            <a:endParaRPr sz="2400"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2076" y="1187326"/>
            <a:ext cx="1136663" cy="366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2575" y="1187325"/>
            <a:ext cx="1014375" cy="366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399" name="Google Shape;399;p3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Crime in Los Angeles</a:t>
            </a:r>
            <a:br>
              <a:rPr lang="en-GB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Including areas</a:t>
            </a:r>
            <a:br>
              <a:rPr lang="en-GB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Better data analysis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/>
        </p:nvSpPr>
        <p:spPr>
          <a:xfrm>
            <a:off x="1519050" y="186000"/>
            <a:ext cx="6105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Crime Frequency Across Categories</a:t>
            </a:r>
            <a:endParaRPr sz="2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700" y="753525"/>
            <a:ext cx="7846299" cy="386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/>
        </p:nvSpPr>
        <p:spPr>
          <a:xfrm>
            <a:off x="2451300" y="241600"/>
            <a:ext cx="424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Monthly Crime Trends</a:t>
            </a:r>
            <a:endParaRPr sz="2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8" name="Google Shape;2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4138" y="981800"/>
            <a:ext cx="6815725" cy="381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6487" y="525263"/>
            <a:ext cx="3591026" cy="4092976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17"/>
          <p:cNvSpPr txBox="1"/>
          <p:nvPr/>
        </p:nvSpPr>
        <p:spPr>
          <a:xfrm>
            <a:off x="911713" y="23700"/>
            <a:ext cx="732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Crime Density Heatmap (Zoomed-Out View)</a:t>
            </a:r>
            <a:endParaRPr sz="2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600" y="649375"/>
            <a:ext cx="4980799" cy="430495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18"/>
          <p:cNvSpPr txBox="1"/>
          <p:nvPr/>
        </p:nvSpPr>
        <p:spPr>
          <a:xfrm>
            <a:off x="998850" y="33775"/>
            <a:ext cx="714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Crime Density Heatmap (Zoomed-In View)</a:t>
            </a:r>
            <a:endParaRPr sz="2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9"/>
          <p:cNvSpPr txBox="1"/>
          <p:nvPr/>
        </p:nvSpPr>
        <p:spPr>
          <a:xfrm>
            <a:off x="1268700" y="45350"/>
            <a:ext cx="660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latin typeface="Montserrat Medium"/>
                <a:ea typeface="Montserrat Medium"/>
                <a:cs typeface="Montserrat Medium"/>
                <a:sym typeface="Montserrat Medium"/>
              </a:rPr>
              <a:t>Los Angeles Crime Data Dashboard</a:t>
            </a:r>
            <a:endParaRPr sz="2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316" name="Google Shape;3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13350"/>
            <a:ext cx="8839200" cy="37259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</a:t>
            </a:r>
            <a:endParaRPr/>
          </a:p>
        </p:txBody>
      </p:sp>
      <p:sp>
        <p:nvSpPr>
          <p:cNvPr id="322" name="Google Shape;322;p2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Specifications</a:t>
            </a:r>
            <a:br>
              <a:rPr lang="en-GB" sz="2400"/>
            </a:b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Anomaly Detection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 Specifications</a:t>
            </a:r>
            <a:endParaRPr/>
          </a:p>
        </p:txBody>
      </p:sp>
      <p:pic>
        <p:nvPicPr>
          <p:cNvPr id="328" name="Google Shape;3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875" y="1277625"/>
            <a:ext cx="5638251" cy="374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